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1"/>
  </p:notesMasterIdLst>
  <p:sldIdLst>
    <p:sldId id="256" r:id="rId3"/>
    <p:sldId id="296" r:id="rId4"/>
    <p:sldId id="339" r:id="rId5"/>
    <p:sldId id="309" r:id="rId6"/>
    <p:sldId id="257" r:id="rId7"/>
    <p:sldId id="314" r:id="rId8"/>
    <p:sldId id="315" r:id="rId9"/>
    <p:sldId id="318" r:id="rId10"/>
    <p:sldId id="332" r:id="rId11"/>
    <p:sldId id="265" r:id="rId12"/>
    <p:sldId id="300" r:id="rId13"/>
    <p:sldId id="346" r:id="rId14"/>
    <p:sldId id="342" r:id="rId15"/>
    <p:sldId id="343" r:id="rId16"/>
    <p:sldId id="341" r:id="rId17"/>
    <p:sldId id="344" r:id="rId18"/>
    <p:sldId id="333" r:id="rId19"/>
    <p:sldId id="308" r:id="rId20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Segoe Script" panose="030B0504020000000003" pitchFamily="66" charset="0"/>
      <p:regular r:id="rId36"/>
      <p:bold r:id="rId37"/>
    </p:embeddedFont>
    <p:embeddedFont>
      <p:font typeface="Barlow Light" panose="020B060402020202020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Barlow SemiBold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B73AC1-4EBC-408D-A6F8-25C16E4FFF62}">
  <a:tblStyle styleId="{1EB73AC1-4EBC-408D-A6F8-25C16E4FFF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7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6d1513c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5e6d1513c5_0_2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18" name="Google Shape;118;g5e6d1513c5_0_26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1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5531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92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834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4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2321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0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2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8087-8B0A-5E48-9B31-A8E5FB3E107F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C093-7D5E-CB40-91EF-5DE80364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4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 variant 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868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 variant 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3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73" r:id="rId5"/>
    <p:sldLayoutId id="2147483674" r:id="rId6"/>
    <p:sldLayoutId id="2147483675" r:id="rId7"/>
    <p:sldLayoutId id="2147483677" r:id="rId8"/>
    <p:sldLayoutId id="214748367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0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ph.georgia.gov/covid-19-daily-status-repor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hyperlink" Target="https://www.atlantapublicschools.us/Page/402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erlin Sans FB Demi" panose="020E0802020502020306" pitchFamily="34" charset="0"/>
              </a:rPr>
              <a:t>WELCOME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>
                <a:latin typeface="Berlin Sans FB Demi" panose="020E0802020502020306" pitchFamily="34" charset="0"/>
              </a:rPr>
              <a:t>SYLVAN HILLS MIDDLE </a:t>
            </a:r>
            <a:br>
              <a:rPr lang="en" sz="4000" dirty="0">
                <a:latin typeface="Berlin Sans FB Demi" panose="020E0802020502020306" pitchFamily="34" charset="0"/>
              </a:rPr>
            </a:br>
            <a:r>
              <a:rPr lang="en" sz="4000" dirty="0">
                <a:latin typeface="Berlin Sans FB Demi" panose="020E0802020502020306" pitchFamily="34" charset="0"/>
              </a:rPr>
              <a:t>GO TEAM MEETING</a:t>
            </a:r>
            <a:endParaRPr sz="4000" dirty="0">
              <a:latin typeface="Berlin Sans FB Demi" panose="020E08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91459-7C0D-6545-81E8-EDCB193C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17" y="1541278"/>
            <a:ext cx="2060497" cy="2060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3833">
            <a:off x="4244292" y="417085"/>
            <a:ext cx="5339055" cy="2947734"/>
          </a:xfrm>
          <a:prstGeom prst="rect">
            <a:avLst/>
          </a:prstGeom>
        </p:spPr>
      </p:pic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0" y="252248"/>
            <a:ext cx="4508938" cy="4370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CEBB-BBAD-9F44-BDFB-D08F6946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73592">
            <a:off x="-78288" y="472222"/>
            <a:ext cx="4048360" cy="6747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/>
              <a:t>SCHOOL PRIORITIES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BB12D09-0611-EA40-9E94-5A1106F0B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1"/>
          <a:stretch/>
        </p:blipFill>
        <p:spPr>
          <a:xfrm>
            <a:off x="3627496" y="1619222"/>
            <a:ext cx="5327029" cy="30805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C7416-2325-CE43-8890-25B0A9BA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" y="891779"/>
            <a:ext cx="3337909" cy="3807967"/>
          </a:xfrm>
          <a:prstGeom prst="rect">
            <a:avLst/>
          </a:prstGeom>
        </p:spPr>
      </p:pic>
      <p:sp>
        <p:nvSpPr>
          <p:cNvPr id="5" name="Google Shape;124;p5"/>
          <p:cNvSpPr txBox="1">
            <a:spLocks/>
          </p:cNvSpPr>
          <p:nvPr/>
        </p:nvSpPr>
        <p:spPr>
          <a:xfrm>
            <a:off x="1672683" y="234177"/>
            <a:ext cx="8815772" cy="11980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5940"/>
              <a:buFontTx/>
              <a:buNone/>
              <a:tabLst/>
              <a:defRPr/>
            </a:pP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2020-2021 </a:t>
            </a:r>
            <a:b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SCHOOL PRIORITIES</a:t>
            </a:r>
          </a:p>
        </p:txBody>
      </p:sp>
    </p:spTree>
    <p:extLst>
      <p:ext uri="{BB962C8B-B14F-4D97-AF65-F5344CB8AC3E}">
        <p14:creationId xmlns:p14="http://schemas.microsoft.com/office/powerpoint/2010/main" val="9123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46842" y="354669"/>
            <a:ext cx="7989854" cy="654050"/>
          </a:xfrm>
          <a:solidFill>
            <a:schemeClr val="tx1"/>
          </a:solidFill>
        </p:spPr>
        <p:txBody>
          <a:bodyPr/>
          <a:lstStyle/>
          <a:p>
            <a:r>
              <a:rPr lang="en-US" b="1" dirty="0"/>
              <a:t>ATTENDANCE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5633A-E090-4640-B4A7-0709A4D1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1268471"/>
            <a:ext cx="8787161" cy="34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</p:spPr>
        <p:txBody>
          <a:bodyPr/>
          <a:lstStyle/>
          <a:p>
            <a:r>
              <a:rPr lang="en-US" b="1" dirty="0"/>
              <a:t>ENGAGEMENT 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475713"/>
            <a:ext cx="7970946" cy="33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2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ZAP ZEROES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1471447" y="1460938"/>
            <a:ext cx="711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MAKING SHMS A FAILURE FREE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4" y="2047565"/>
            <a:ext cx="2920205" cy="231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5590" y="1882591"/>
            <a:ext cx="46505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Situation</a:t>
            </a:r>
            <a:r>
              <a:rPr lang="en-US" dirty="0"/>
              <a:t>: Online Learning can be extremely taxing on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Problem: </a:t>
            </a:r>
            <a:r>
              <a:rPr lang="en-US" dirty="0"/>
              <a:t>Trend data shows that our scholars participate in virtual instruction all day and crash once the school day is complete.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Solution: </a:t>
            </a:r>
            <a:r>
              <a:rPr lang="en-US" dirty="0"/>
              <a:t>Scheduled Amnesty Days, which will allow for students to make-up missing assignments during the school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Intended Results:</a:t>
            </a:r>
            <a:r>
              <a:rPr lang="en-US" b="1" dirty="0"/>
              <a:t> </a:t>
            </a:r>
            <a:r>
              <a:rPr lang="en-US" dirty="0"/>
              <a:t>Students’ grades improve for the 2nd 9 weeks and failure rates will decrease.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825" y="212355"/>
            <a:ext cx="7843200" cy="653700"/>
          </a:xfrm>
        </p:spPr>
        <p:txBody>
          <a:bodyPr/>
          <a:lstStyle/>
          <a:p>
            <a:pPr algn="ctr"/>
            <a:r>
              <a:rPr lang="en-US" sz="3400" kern="1200" cap="all" spc="150" dirty="0">
                <a:solidFill>
                  <a:srgbClr val="2A1A00"/>
                </a:solidFill>
                <a:latin typeface="Impact" panose="020B0806030902050204"/>
                <a:ea typeface="+mj-ea"/>
                <a:cs typeface="+mj-cs"/>
              </a:rPr>
              <a:t>What’s New From Dr. Herring?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1554" y="2522503"/>
            <a:ext cx="4047353" cy="1967297"/>
          </a:xfrm>
        </p:spPr>
        <p:txBody>
          <a:bodyPr/>
          <a:lstStyle/>
          <a:p>
            <a:pPr marL="171450" lvl="0" indent="-171450" defTabSz="685800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  <a:buSz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Current average of positive COVID-19 cases exceeds 130 new cases per 100,000 county residents. </a:t>
            </a:r>
            <a:r>
              <a:rPr lang="en-US" sz="750" u="sng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  <a:hlinkClick r:id="rId2"/>
              </a:rPr>
              <a:t>https://dph.georgia.gov/covid-19-daily-status-report</a:t>
            </a:r>
            <a:endParaRPr lang="en-US" sz="750" u="sng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endParaRPr>
          </a:p>
          <a:p>
            <a:pPr marL="171450" lvl="0" indent="-171450" defTabSz="685800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  <a:buSz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16,200 families that did not return the intent forms, defaulted to site-based virtual instruction. </a:t>
            </a:r>
          </a:p>
          <a:p>
            <a:pPr marL="171450" lvl="0" indent="-171450" defTabSz="685800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  <a:buSz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To date, 39% of teachers requested telework.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8907" y="2219629"/>
            <a:ext cx="3612263" cy="2844124"/>
          </a:xfrm>
        </p:spPr>
        <p:txBody>
          <a:bodyPr/>
          <a:lstStyle/>
          <a:p>
            <a:pPr marL="171450" lvl="0" indent="-171450" defTabSz="685800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  <a:buSzTx/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Athletics - </a:t>
            </a:r>
            <a:r>
              <a:rPr lang="en-US" sz="1400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high school football, volleyball, softball, and cross country teams will continue to compete; no fans are allowed in the stands; winter athletes to begin conditioning soon</a:t>
            </a:r>
          </a:p>
          <a:p>
            <a:pPr marL="171450" lvl="0" indent="-171450" defTabSz="685800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  <a:buSzTx/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Employee Telework Process and Access to Schools and Buildings</a:t>
            </a:r>
            <a:r>
              <a:rPr lang="en-US" sz="1400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- please maintain current schedule until further notice. </a:t>
            </a:r>
          </a:p>
          <a:p>
            <a:pPr marL="171450" lvl="0" indent="-171450" defTabSz="685800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  <a:buSzTx/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Anyone with a telework application currently in process for Phase II reopening should complete the process to have their approval or denial documented for future reference.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sp>
        <p:nvSpPr>
          <p:cNvPr id="7" name="TextBox 6"/>
          <p:cNvSpPr txBox="1"/>
          <p:nvPr/>
        </p:nvSpPr>
        <p:spPr>
          <a:xfrm>
            <a:off x="1723394" y="767057"/>
            <a:ext cx="600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Atlanta Public Schools (APS) will postpone all reopening plans for in-person learning until January 2021.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EC43AA-9517-0140-8DAD-8C4F929C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14" y="1460249"/>
            <a:ext cx="4450821" cy="512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A612F1-CEF4-A34F-A6D2-53399725A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7" y="122170"/>
            <a:ext cx="1171255" cy="1262861"/>
          </a:xfrm>
          <a:prstGeom prst="rect">
            <a:avLst/>
          </a:prstGeom>
        </p:spPr>
      </p:pic>
      <p:sp>
        <p:nvSpPr>
          <p:cNvPr id="13" name="Explosion 2 12">
            <a:extLst>
              <a:ext uri="{FF2B5EF4-FFF2-40B4-BE49-F238E27FC236}">
                <a16:creationId xmlns:a16="http://schemas.microsoft.com/office/drawing/2014/main" id="{F75950C3-AD1C-4E4C-8B4A-7574C9A22025}"/>
              </a:ext>
            </a:extLst>
          </p:cNvPr>
          <p:cNvSpPr/>
          <p:nvPr/>
        </p:nvSpPr>
        <p:spPr>
          <a:xfrm>
            <a:off x="183647" y="1438007"/>
            <a:ext cx="1728439" cy="1126273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5" name="Explosion 2 14">
            <a:extLst>
              <a:ext uri="{FF2B5EF4-FFF2-40B4-BE49-F238E27FC236}">
                <a16:creationId xmlns:a16="http://schemas.microsoft.com/office/drawing/2014/main" id="{6EB8587E-E085-F543-BF1D-1A6BBDE805F3}"/>
              </a:ext>
            </a:extLst>
          </p:cNvPr>
          <p:cNvSpPr/>
          <p:nvPr/>
        </p:nvSpPr>
        <p:spPr>
          <a:xfrm rot="1103081">
            <a:off x="7068613" y="1353896"/>
            <a:ext cx="2292541" cy="1126273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99262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35CB68-28D8-9342-9F4F-4B4D6A0E88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1990725"/>
            <a:ext cx="3214687" cy="2143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88D8E-FA8B-6142-9DD7-20EA786027BD}"/>
              </a:ext>
            </a:extLst>
          </p:cNvPr>
          <p:cNvSpPr txBox="1"/>
          <p:nvPr/>
        </p:nvSpPr>
        <p:spPr>
          <a:xfrm>
            <a:off x="872360" y="1642667"/>
            <a:ext cx="4183118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3200" dirty="0"/>
          </a:p>
          <a:p>
            <a:pPr algn="ctr"/>
            <a:r>
              <a:rPr lang="en-US" sz="2800" b="1" dirty="0"/>
              <a:t>For updates and more information regarding school events, visit the school’s website</a:t>
            </a:r>
            <a:r>
              <a:rPr lang="en-US" sz="2800" dirty="0"/>
              <a:t>!</a:t>
            </a:r>
          </a:p>
          <a:p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3CDFC0-FFDE-EC4B-981F-70BF33B38996}"/>
              </a:ext>
            </a:extLst>
          </p:cNvPr>
          <p:cNvSpPr/>
          <p:nvPr/>
        </p:nvSpPr>
        <p:spPr>
          <a:xfrm>
            <a:off x="398793" y="573575"/>
            <a:ext cx="513025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ANNOUNCEMENTS!</a:t>
            </a:r>
          </a:p>
        </p:txBody>
      </p:sp>
    </p:spTree>
    <p:extLst>
      <p:ext uri="{BB962C8B-B14F-4D97-AF65-F5344CB8AC3E}">
        <p14:creationId xmlns:p14="http://schemas.microsoft.com/office/powerpoint/2010/main" val="184568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6A7A-95AF-C349-92BD-0C3D30C0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51023">
            <a:off x="635705" y="3185625"/>
            <a:ext cx="4979609" cy="124914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5475" b="1" dirty="0">
                <a:latin typeface="+mn-lt"/>
              </a:rPr>
              <a:t>Connect </a:t>
            </a:r>
            <a:br>
              <a:rPr lang="en-US" sz="5475" b="1" dirty="0">
                <a:latin typeface="+mn-lt"/>
              </a:rPr>
            </a:br>
            <a:r>
              <a:rPr lang="en-US" sz="5475" b="1" dirty="0">
                <a:latin typeface="+mn-lt"/>
              </a:rPr>
              <a:t>with US!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83D943-742D-234E-8C0D-539FA7A80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" y="901700"/>
            <a:ext cx="1771650" cy="1771650"/>
          </a:xfr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9319E-15D1-7045-A835-DA2EDCFDD260}"/>
              </a:ext>
            </a:extLst>
          </p:cNvPr>
          <p:cNvSpPr txBox="1"/>
          <p:nvPr/>
        </p:nvSpPr>
        <p:spPr>
          <a:xfrm>
            <a:off x="562731" y="363546"/>
            <a:ext cx="296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@apssylvanhillsms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E5DCA-2858-9140-A97C-BD131D395011}"/>
              </a:ext>
            </a:extLst>
          </p:cNvPr>
          <p:cNvSpPr txBox="1"/>
          <p:nvPr/>
        </p:nvSpPr>
        <p:spPr>
          <a:xfrm>
            <a:off x="6266336" y="4479925"/>
            <a:ext cx="2962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@apssylvanhills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3C0A6F-8714-A641-B291-058B70BE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84" y="2673350"/>
            <a:ext cx="1806575" cy="18065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0AD1C3-02CD-304D-B36A-8E7BD229CDC8}"/>
              </a:ext>
            </a:extLst>
          </p:cNvPr>
          <p:cNvSpPr/>
          <p:nvPr/>
        </p:nvSpPr>
        <p:spPr>
          <a:xfrm>
            <a:off x="2895536" y="2153475"/>
            <a:ext cx="575542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hlinkClick r:id="rId4"/>
              </a:rPr>
              <a:t>https://www.atlantapublicschools.us/Page/4020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574804-8554-554A-95A1-A94E89F30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9" y="145932"/>
            <a:ext cx="1924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EEC3C3-EFE8-4D4D-908F-2CC16649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017166"/>
            <a:ext cx="5353050" cy="2997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70FC4A-1505-4F4A-9C8C-38C503E40E9A}"/>
              </a:ext>
            </a:extLst>
          </p:cNvPr>
          <p:cNvSpPr/>
          <p:nvPr/>
        </p:nvSpPr>
        <p:spPr>
          <a:xfrm>
            <a:off x="-16817" y="151544"/>
            <a:ext cx="304378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B1B21-049F-0D4C-A660-E4EBDC2F017D}"/>
              </a:ext>
            </a:extLst>
          </p:cNvPr>
          <p:cNvSpPr/>
          <p:nvPr/>
        </p:nvSpPr>
        <p:spPr>
          <a:xfrm>
            <a:off x="-11977" y="4197697"/>
            <a:ext cx="28946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Concerns?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99F949-495F-8546-84A2-B76B847502C4}"/>
              </a:ext>
            </a:extLst>
          </p:cNvPr>
          <p:cNvSpPr/>
          <p:nvPr/>
        </p:nvSpPr>
        <p:spPr>
          <a:xfrm>
            <a:off x="57755" y="2174620"/>
            <a:ext cx="28946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305120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DC014-5EDD-824D-AA82-C85C36C67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3" y="406400"/>
            <a:ext cx="3647975" cy="47371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BD50A-825B-5441-B4A0-8C2F5C459A0E}"/>
              </a:ext>
            </a:extLst>
          </p:cNvPr>
          <p:cNvSpPr/>
          <p:nvPr/>
        </p:nvSpPr>
        <p:spPr>
          <a:xfrm>
            <a:off x="4063561" y="60152"/>
            <a:ext cx="42934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Let’s commit to: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9DA92-2CE4-B141-8857-F198B5DFC819}"/>
              </a:ext>
            </a:extLst>
          </p:cNvPr>
          <p:cNvSpPr txBox="1"/>
          <p:nvPr/>
        </p:nvSpPr>
        <p:spPr>
          <a:xfrm>
            <a:off x="3311912" y="910665"/>
            <a:ext cx="5633275" cy="415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Wearing masks and socially distancing</a:t>
            </a:r>
          </a:p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Being present and engaging meaningfully so that we can learn from each other (i.e. Cameras on)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Refrain from using electronic devices unless required to engage in the work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Muting your microphone (</a:t>
            </a:r>
            <a:r>
              <a:rPr lang="en-US" sz="1600" b="1" dirty="0"/>
              <a:t>VIRTUAL</a:t>
            </a:r>
            <a:r>
              <a:rPr lang="en-US" sz="1600" dirty="0"/>
              <a:t>) and </a:t>
            </a:r>
            <a:r>
              <a:rPr lang="en-US" sz="1600" i="1" dirty="0"/>
              <a:t>minimizing</a:t>
            </a:r>
            <a:r>
              <a:rPr lang="en-US" sz="1600" dirty="0"/>
              <a:t> extraneous conversations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Assuming good will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Allowing all voices of the team to be heard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Focusing on the day’s content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Starting and ending on time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Being gracious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/>
              <a:t>Today’s Agenda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12" y="1318000"/>
            <a:ext cx="4761571" cy="38255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1200" b="1" dirty="0"/>
              <a:t>Call to Order</a:t>
            </a:r>
          </a:p>
          <a:p>
            <a:pPr lvl="0">
              <a:lnSpc>
                <a:spcPct val="100000"/>
              </a:lnSpc>
            </a:pPr>
            <a:r>
              <a:rPr lang="en-US" sz="1200" b="1" dirty="0"/>
              <a:t>Norms</a:t>
            </a:r>
          </a:p>
          <a:p>
            <a:pPr lvl="0">
              <a:lnSpc>
                <a:spcPct val="100000"/>
              </a:lnSpc>
            </a:pPr>
            <a:r>
              <a:rPr lang="en-US" sz="1200" b="1" dirty="0"/>
              <a:t>Roll Call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/>
              <a:t>Action Items 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/>
              <a:t>Approval of Agenda 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Fill Open Community Member Seat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Approval of Previous Minutes 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Election of Officers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Chair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Vice-Chair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Secretary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Cluster Representative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Set GO Team Meeting Calendar 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Review GO Team Meeting Norms </a:t>
            </a:r>
          </a:p>
          <a:p>
            <a:pPr lvl="0">
              <a:lnSpc>
                <a:spcPct val="100000"/>
              </a:lnSpc>
            </a:pPr>
            <a:r>
              <a:rPr lang="en-US" sz="1200" b="1" dirty="0"/>
              <a:t>Information Items 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/>
              <a:t>Principal’s Report</a:t>
            </a:r>
          </a:p>
          <a:p>
            <a:pPr lvl="0">
              <a:lnSpc>
                <a:spcPct val="100000"/>
              </a:lnSpc>
            </a:pPr>
            <a:r>
              <a:rPr lang="en-US" sz="1200" b="1" dirty="0"/>
              <a:t>Announcements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/>
              <a:t>Adjournment</a:t>
            </a:r>
            <a:endParaRPr lang="en-US" sz="1200" dirty="0"/>
          </a:p>
          <a:p>
            <a:pPr marL="101600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64252-8325-3B4F-A912-06EDE3C3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27" y="1588623"/>
            <a:ext cx="3228027" cy="32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0FBFB-EECD-BC49-B3EC-81FD66424E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464A7-C136-8C4A-9F54-323080A66001}"/>
              </a:ext>
            </a:extLst>
          </p:cNvPr>
          <p:cNvSpPr/>
          <p:nvPr/>
        </p:nvSpPr>
        <p:spPr>
          <a:xfrm>
            <a:off x="1206512" y="638124"/>
            <a:ext cx="6931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 TEAM MEMBERS 20-21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694EC2-747C-C04B-BB6B-468EFA46D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33905"/>
              </p:ext>
            </p:extLst>
          </p:nvPr>
        </p:nvGraphicFramePr>
        <p:xfrm>
          <a:off x="1738775" y="1435100"/>
          <a:ext cx="6096000" cy="3360170"/>
        </p:xfrm>
        <a:graphic>
          <a:graphicData uri="http://schemas.openxmlformats.org/drawingml/2006/table">
            <a:tbl>
              <a:tblPr firstRow="1" bandRow="1">
                <a:tableStyleId>{1EB73AC1-4EBC-408D-A6F8-25C16E4FFF62}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682173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74735305"/>
                    </a:ext>
                  </a:extLst>
                </a:gridCol>
              </a:tblGrid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72244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Monica Blasingame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44995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Jessica Bracey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42721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Queen Rosa Harden-Green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717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Mr. Mark Gresham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47218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Sade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8803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Mr. Derwin Purnell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4036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</a:t>
                      </a:r>
                      <a:r>
                        <a:rPr lang="en-US" dirty="0" err="1"/>
                        <a:t>Sonjyia</a:t>
                      </a:r>
                      <a:r>
                        <a:rPr lang="en-US" dirty="0"/>
                        <a:t> Bryant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1731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Ms. Keisha Mackey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67022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47234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Ms. Johna Rhooms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Swing Seat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8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Action Items</a:t>
            </a:r>
            <a:endParaRPr sz="3600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.</a:t>
            </a:r>
            <a:endParaRPr dirty="0"/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3822143" y="1882596"/>
            <a:ext cx="5151864" cy="3570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Approval of Agenda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Fill Open Community Seat </a:t>
            </a:r>
            <a:r>
              <a:rPr lang="en-US" b="1" dirty="0">
                <a:solidFill>
                  <a:srgbClr val="FF0000"/>
                </a:solidFill>
              </a:rPr>
              <a:t>(TBD)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Approval of Previous Minutes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Vote </a:t>
            </a:r>
            <a:r>
              <a:rPr lang="en-US" dirty="0">
                <a:solidFill>
                  <a:srgbClr val="FF0000"/>
                </a:solidFill>
              </a:rPr>
              <a:t>on Officers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Vote on GO Team </a:t>
            </a:r>
            <a:r>
              <a:rPr lang="en-US" dirty="0" smtClean="0">
                <a:solidFill>
                  <a:srgbClr val="FF0000"/>
                </a:solidFill>
              </a:rPr>
              <a:t>Calendar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Set Next GO Team Meeting Date</a:t>
            </a:r>
          </a:p>
          <a:p>
            <a:pPr marL="5588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33251A-27CB-9F44-8289-B5CDE901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2" y="2515110"/>
            <a:ext cx="2115640" cy="2115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556F6-D7D1-6A42-BC37-533B00E5951C}"/>
              </a:ext>
            </a:extLst>
          </p:cNvPr>
          <p:cNvSpPr/>
          <p:nvPr/>
        </p:nvSpPr>
        <p:spPr>
          <a:xfrm rot="20470582">
            <a:off x="-89131" y="1732272"/>
            <a:ext cx="4271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Action Items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0BFF1-EB02-774D-A36D-9A5312A3DB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1475253"/>
            <a:ext cx="3890963" cy="38909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2E2D98-9231-2C43-8F37-3C8008A2F041}"/>
              </a:ext>
            </a:extLst>
          </p:cNvPr>
          <p:cNvSpPr/>
          <p:nvPr/>
        </p:nvSpPr>
        <p:spPr>
          <a:xfrm>
            <a:off x="354546" y="699745"/>
            <a:ext cx="4438453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Gill Sans MT" panose="020B0502020104020203"/>
                <a:ea typeface="+mn-ea"/>
                <a:cs typeface="+mn-cs"/>
              </a:rPr>
              <a:t>GO Team Calendar…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8117E-01D8-6744-BDD7-E4192D4FDAD5}"/>
              </a:ext>
            </a:extLst>
          </p:cNvPr>
          <p:cNvSpPr/>
          <p:nvPr/>
        </p:nvSpPr>
        <p:spPr>
          <a:xfrm>
            <a:off x="6358638" y="1666408"/>
            <a:ext cx="2492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DATE?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67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EDD2-09BC-FE4F-92A5-495610A0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PRINCIPAL’S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F9A05-7D7F-EE47-9D6B-82A857CFE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AF280-A993-854A-8BD6-C3A64F37E69B}"/>
              </a:ext>
            </a:extLst>
          </p:cNvPr>
          <p:cNvSpPr txBox="1"/>
          <p:nvPr/>
        </p:nvSpPr>
        <p:spPr>
          <a:xfrm>
            <a:off x="6135974" y="588407"/>
            <a:ext cx="30219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New To The 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School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Attendance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Engagement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Virtual Zapping Zeros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Reopening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010D7-5CA7-1945-B9A5-F3F0A87A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68" y="1605502"/>
            <a:ext cx="1953332" cy="3370456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E3BD6098-55F7-E241-8AF4-65F5A1B22092}"/>
              </a:ext>
            </a:extLst>
          </p:cNvPr>
          <p:cNvSpPr/>
          <p:nvPr/>
        </p:nvSpPr>
        <p:spPr>
          <a:xfrm rot="21175114">
            <a:off x="100361" y="1583473"/>
            <a:ext cx="3367668" cy="1505415"/>
          </a:xfrm>
          <a:prstGeom prst="wedgeEllipseCallout">
            <a:avLst>
              <a:gd name="adj1" fmla="val 63935"/>
              <a:gd name="adj2" fmla="val 3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We’ve celebrated: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Breast Cancer Awareness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Red Ribbon Week</a:t>
            </a:r>
          </a:p>
        </p:txBody>
      </p:sp>
    </p:spTree>
    <p:extLst>
      <p:ext uri="{BB962C8B-B14F-4D97-AF65-F5344CB8AC3E}">
        <p14:creationId xmlns:p14="http://schemas.microsoft.com/office/powerpoint/2010/main" val="385292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6d1513c5_0_26"/>
          <p:cNvSpPr txBox="1">
            <a:spLocks noGrp="1"/>
          </p:cNvSpPr>
          <p:nvPr>
            <p:ph type="title" idx="4294967295"/>
          </p:nvPr>
        </p:nvSpPr>
        <p:spPr>
          <a:xfrm>
            <a:off x="1509713" y="287338"/>
            <a:ext cx="7634287" cy="1119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algn="ctr">
              <a:spcBef>
                <a:spcPts val="0"/>
              </a:spcBef>
              <a:buSzPts val="1800"/>
            </a:pPr>
            <a:r>
              <a:rPr lang="en-US" sz="4500" dirty="0"/>
              <a:t>New Golden Bears to the Den!</a:t>
            </a:r>
            <a:endParaRPr sz="4500" dirty="0"/>
          </a:p>
        </p:txBody>
      </p:sp>
      <p:sp>
        <p:nvSpPr>
          <p:cNvPr id="121" name="Google Shape;121;g5e6d1513c5_0_26"/>
          <p:cNvSpPr txBox="1">
            <a:spLocks noGrp="1"/>
          </p:cNvSpPr>
          <p:nvPr>
            <p:ph type="body" idx="4294967295"/>
          </p:nvPr>
        </p:nvSpPr>
        <p:spPr>
          <a:xfrm>
            <a:off x="3418114" y="838200"/>
            <a:ext cx="5497286" cy="430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342900" indent="-342900">
              <a:buChar char="•"/>
            </a:pPr>
            <a:endParaRPr lang="en-US" sz="105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Char char="•"/>
            </a:pPr>
            <a:endParaRPr lang="en-US" sz="105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Char char="•"/>
            </a:pPr>
            <a:endParaRPr lang="en-US" sz="105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Char char="•"/>
            </a:pPr>
            <a:endParaRPr lang="en-US" sz="105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Char char="•"/>
            </a:pPr>
            <a:endParaRPr lang="en-US" sz="105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Char char="•"/>
            </a:pPr>
            <a:endParaRPr lang="en-US" sz="105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105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Char char="•"/>
            </a:pPr>
            <a:r>
              <a:rPr lang="en-US" sz="1000" dirty="0">
                <a:solidFill>
                  <a:schemeClr val="bg1"/>
                </a:solidFill>
                <a:cs typeface="Calibri"/>
              </a:rPr>
              <a:t>Born in East Palo, CA but raised in Omaha, NE</a:t>
            </a:r>
            <a:endParaRPr lang="en-US" sz="1000" dirty="0"/>
          </a:p>
          <a:p>
            <a:pPr marL="342900" indent="-342900">
              <a:buChar char="•"/>
            </a:pPr>
            <a:r>
              <a:rPr lang="en-US" sz="1000" dirty="0">
                <a:solidFill>
                  <a:schemeClr val="bg1"/>
                </a:solidFill>
                <a:cs typeface="Calibri"/>
              </a:rPr>
              <a:t>Morgan State University</a:t>
            </a:r>
          </a:p>
          <a:p>
            <a:pPr marL="342900" indent="-342900">
              <a:buChar char="•"/>
            </a:pPr>
            <a:r>
              <a:rPr lang="en-US" sz="1000" dirty="0">
                <a:solidFill>
                  <a:schemeClr val="bg1"/>
                </a:solidFill>
                <a:cs typeface="Calibri"/>
              </a:rPr>
              <a:t>1st year teacher</a:t>
            </a:r>
          </a:p>
          <a:p>
            <a:pPr marL="342900" indent="-342900">
              <a:buChar char="•"/>
            </a:pPr>
            <a:r>
              <a:rPr lang="en-US" sz="1000" dirty="0">
                <a:solidFill>
                  <a:schemeClr val="bg1"/>
                </a:solidFill>
                <a:cs typeface="Calibri"/>
              </a:rPr>
              <a:t>Likes to paint, draw and take photographs</a:t>
            </a:r>
          </a:p>
          <a:p>
            <a:pPr marL="342900" indent="-342900">
              <a:buChar char="•"/>
            </a:pPr>
            <a:r>
              <a:rPr lang="en-US" sz="1000" dirty="0">
                <a:solidFill>
                  <a:schemeClr val="bg1"/>
                </a:solidFill>
                <a:cs typeface="Calibri"/>
              </a:rPr>
              <a:t>8th Grade Science and Social Studies IRR</a:t>
            </a:r>
          </a:p>
          <a:p>
            <a:pPr marL="342900" indent="-257175">
              <a:buSzPts val="1800"/>
            </a:pPr>
            <a:endParaRPr lang="en-US" sz="1050" b="1" dirty="0"/>
          </a:p>
          <a:p>
            <a:pPr marL="85725" indent="0">
              <a:buSzPts val="1800"/>
              <a:buNone/>
            </a:pPr>
            <a:endParaRPr lang="en-US" sz="1050" b="1" dirty="0"/>
          </a:p>
        </p:txBody>
      </p:sp>
      <p:pic>
        <p:nvPicPr>
          <p:cNvPr id="122" name="Google Shape;122;g5e6d1513c5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636" y="1209810"/>
            <a:ext cx="2988486" cy="34355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0;g5e6d1513c5_0_26"/>
          <p:cNvSpPr txBox="1">
            <a:spLocks/>
          </p:cNvSpPr>
          <p:nvPr/>
        </p:nvSpPr>
        <p:spPr>
          <a:xfrm>
            <a:off x="938758" y="286789"/>
            <a:ext cx="7633742" cy="7642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800"/>
            </a:pPr>
            <a:r>
              <a:rPr lang="en-US" sz="4000" dirty="0">
                <a:latin typeface="Impact" panose="020B0806030902050204" pitchFamily="34" charset="0"/>
              </a:rPr>
              <a:t>New Golden Bears to the Den!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97" y="1195605"/>
            <a:ext cx="2374210" cy="34478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02956" y="1039480"/>
            <a:ext cx="1905345" cy="1458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"Welcome to our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Script"/>
                <a:ea typeface="+mj-ea"/>
                <a:cs typeface="Calibri Light"/>
              </a:rPr>
              <a:t>home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 where we treat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Script"/>
                <a:ea typeface="+mj-ea"/>
                <a:cs typeface="Calibri Light"/>
              </a:rPr>
              <a:t>family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 like friends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Script"/>
                <a:ea typeface="+mj-ea"/>
                <a:cs typeface="Calibri Light"/>
              </a:rPr>
              <a:t>friends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 like family."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384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ight Arrow 66"/>
          <p:cNvSpPr/>
          <p:nvPr/>
        </p:nvSpPr>
        <p:spPr>
          <a:xfrm>
            <a:off x="6603302" y="3172271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603302" y="2196279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6565678" y="4640633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565678" y="4038947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395761" y="464696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3446518" y="3129764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3439729" y="2191778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3388277" y="396265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7414"/>
            <a:ext cx="68580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900" kern="1200" dirty="0">
                <a:solidFill>
                  <a:prstClr val="white"/>
                </a:solidFill>
                <a:ea typeface="+mn-ea"/>
              </a:rPr>
              <a:t>Sylvan Hills Middle (Carver Cluster)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33493" y="2831260"/>
            <a:ext cx="1986845" cy="2197301"/>
            <a:chOff x="1378722" y="3502754"/>
            <a:chExt cx="2639280" cy="5348536"/>
          </a:xfrm>
        </p:grpSpPr>
        <p:sp>
          <p:nvSpPr>
            <p:cNvPr id="38" name="Rounded Rectangle 37"/>
            <p:cNvSpPr/>
            <p:nvPr/>
          </p:nvSpPr>
          <p:spPr>
            <a:xfrm>
              <a:off x="1392623" y="3502754"/>
              <a:ext cx="2618772" cy="2169080"/>
            </a:xfrm>
            <a:prstGeom prst="rect">
              <a:avLst/>
            </a:prstGeom>
            <a:solidFill>
              <a:srgbClr val="FFD5D5"/>
            </a:solidFill>
            <a:ln w="25400" cap="flat" cmpd="sng" algn="ctr">
              <a:solidFill>
                <a:srgbClr val="E3A3A3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4"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 a culture of ongoing support for teacher development.</a:t>
              </a: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Recruit and maintain highly talented faculty/staff trained in researched-based best for developing the total middle school student (academically, socially, and emotionally)</a:t>
              </a:r>
            </a:p>
            <a:p>
              <a:pPr defTabSz="685800">
                <a:buClrTx/>
                <a:defRPr/>
              </a:pPr>
              <a:endPara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378722" y="5797874"/>
              <a:ext cx="2632673" cy="1300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Aft>
                  <a:spcPts val="169"/>
                </a:spcAft>
                <a:buClrTx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>
                <a:spcAft>
                  <a:spcPts val="169"/>
                </a:spcAft>
                <a:buClrTx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385329" y="7455395"/>
              <a:ext cx="2632673" cy="13958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buClrTx/>
                <a:buFont typeface="+mj-lt"/>
                <a:buAutoNum type="arabicPeriod" startAt="7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increased teaching and learning opportunities for all staff and students.</a:t>
              </a:r>
            </a:p>
          </p:txBody>
        </p:sp>
        <p:sp>
          <p:nvSpPr>
            <p:cNvPr id="49" name="Rounded Rectangle 38"/>
            <p:cNvSpPr/>
            <p:nvPr/>
          </p:nvSpPr>
          <p:spPr>
            <a:xfrm>
              <a:off x="1378919" y="5749012"/>
              <a:ext cx="2632673" cy="1629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6"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all facets of the community as partners and align people and resource to maximize impact.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07293" y="1402990"/>
            <a:ext cx="816249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Priorities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5368" y="3758073"/>
            <a:ext cx="2989004" cy="668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6A. Build relationships between school leadership/staff and partner leadership in order to better serve the needs of the Sylvan Hills community.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6B. Strengthen family and community support to increase parent involvement.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6C. Establish and maintain communication with the community about formal and diverse engagement opportunities at Sylvan Hills.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6D. Offer ongoing surveys to students, staff, and parents to determine needs and current awareness of existing programs and community resources.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06396" y="2832188"/>
            <a:ext cx="2995397" cy="888929"/>
          </a:xfrm>
          <a:prstGeom prst="rect">
            <a:avLst/>
          </a:prstGeom>
          <a:solidFill>
            <a:srgbClr val="FFEAEC"/>
          </a:solidFill>
          <a:ln w="25400" cap="flat" cmpd="sng" algn="ctr">
            <a:solidFill>
              <a:srgbClr val="E3A3A3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4A. Identify teacher growth opportunities to provide ongoing coaching support.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clear expectations and feedback to teachers. 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4B. Consistently implement revised teacher induction program for staff new to Sylvan.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4C. Provide ongoing valuable staff development designed to help staff elevate the rigor in the classroom and  help students utilize higher order thinking, reading and writing skills.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5A. Establish and maintain incentive program to reward faculty and staff who consistently demonstrate the highest standards of professionalism.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28721" y="1579346"/>
            <a:ext cx="1986696" cy="1218017"/>
          </a:xfrm>
          <a:prstGeom prst="rect">
            <a:avLst/>
          </a:prstGeom>
          <a:solidFill>
            <a:srgbClr val="FFE98B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Cultivate a literate community in which students read and write with clarity and fluency across all contents</a:t>
            </a:r>
          </a:p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mathematics performance</a:t>
            </a:r>
          </a:p>
          <a:p>
            <a:pPr marL="171450" indent="-171450" defTabSz="685800">
              <a:spcBef>
                <a:spcPts val="450"/>
              </a:spcBef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enrollment and success in higher-level classes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38583" y="1389235"/>
            <a:ext cx="856325" cy="2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Strategies</a:t>
            </a:r>
          </a:p>
          <a:p>
            <a:pPr defTabSz="685800">
              <a:buClrTx/>
            </a:pPr>
            <a:endParaRPr lang="en-US" sz="675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12528" y="4455994"/>
            <a:ext cx="2989265" cy="57256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7A. Implement Social Emotional Learning (SEL) daily.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Utilize the services of the Northstar Psychological Services and other providers to assist students/families.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7C. Create a culture to support and encourage our students to behave in a positive manner where they all can learn and feel protected in a safe and orderly environment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0894" y="1570414"/>
            <a:ext cx="2985164" cy="1231237"/>
          </a:xfrm>
          <a:prstGeom prst="rect">
            <a:avLst/>
          </a:prstGeom>
          <a:solidFill>
            <a:srgbClr val="FFF5C9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1A. Develop, implement and monitor best writing practices across all contents.  1B.Implement a meaningful literacy/math block (SFA) that includes whole group instruction, flexible small group instruction and literacy work stations.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1C. Develop and implement a Response to Intervention (RTI) plan, beginning with strong first teaching and targeted intervention.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1D. Implement Definitions of Teaching Excellence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2A-E. Same as 1B-1F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2F. Implement weekly common assessments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2G. Focus on unit assessment performance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Develop master schedule aligned with student data, needs, and high school course offerings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Offer more courses that will earn high school credits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32665" y="2638921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6243" y="382333"/>
            <a:ext cx="1968779" cy="6797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With a caring culture of trust and collaboration, every student will graduate ready for 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college and career.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endParaRPr lang="en-US" sz="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A high-performing school district where students love to learn, educators inspire, families engage and the community trusts the system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92941" y="3889030"/>
            <a:ext cx="275780" cy="245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242" y1="35352" x2="23242" y2="35352"/>
                        <a14:backgroundMark x1="81641" y1="38672" x2="81641" y2="38672"/>
                        <a14:backgroundMark x1="69336" y1="88477" x2="69336" y2="8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900" y="3043432"/>
            <a:ext cx="351209" cy="3512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06" y="4547402"/>
            <a:ext cx="186248" cy="199122"/>
          </a:xfrm>
          <a:prstGeom prst="rect">
            <a:avLst/>
          </a:prstGeom>
        </p:spPr>
      </p:pic>
      <p:pic>
        <p:nvPicPr>
          <p:cNvPr id="46" name="Picture 14" descr="http://www.iconsplace.com/icons/preview/orange/graduation-cap-25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671" y="1989240"/>
            <a:ext cx="331885" cy="3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155745" y="2268415"/>
            <a:ext cx="585417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Academic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Program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6540" y="3322385"/>
            <a:ext cx="670376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Talent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Management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6590" y="4107000"/>
            <a:ext cx="593432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Systems &amp;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Resources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87451" y="4746526"/>
            <a:ext cx="461986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Culture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88351" y="236071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District Mission &amp; Vision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548149" y="383039"/>
            <a:ext cx="1968779" cy="67905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Through a culture of collaboration, respect, and trust, the Carver Cluster will enhance and strengthen its overall academic programs while maintaining a sage and nurturing environment that prepares students for college and careers.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The Carver Cluster will produce high-performing, college and career ready students that are globally aware and ready to have a positive impact on society.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69609" y="231514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Cluster Mission &amp; Vision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810056" y="384017"/>
            <a:ext cx="1968779" cy="67807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It is our mission to provide a learning environment that ensures high expectations for all of our scholars through quality instruction, real-world applications and technology that promotes and fosters knowledge and skills. </a:t>
            </a:r>
          </a:p>
          <a:p>
            <a:pPr defTabSz="685800">
              <a:buClrTx/>
            </a:pPr>
            <a:endParaRPr lang="en-US" sz="525" kern="12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Sylvan Hills Middle School will provide a nurturing and safe environment where scholars become critical thinkers, problem solvers, lifelong learners, and productive citizens.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16972" y="237756"/>
            <a:ext cx="1109599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Mission &amp; Vision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06971" y="1319658"/>
            <a:ext cx="862737" cy="28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Key Performance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Measures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069506" y="1570413"/>
            <a:ext cx="867550" cy="34850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GA Milestones in Reading, Writing, and Math.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 performance on STAR Assessment.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4sight reading assessment (quarterly).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performance on district benchmark assessment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NAEP scores (8</a:t>
            </a:r>
            <a:r>
              <a:rPr lang="en-US" sz="525" kern="120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only)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number of parents and community members that participate in local and state administered surveys.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TKES evaluation scores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overall CCRPI rating 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students’ attendance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culture and climate ratings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28048" y="3559339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25860" y="4150293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37901" y="4761976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21287" y="1130348"/>
            <a:ext cx="1907895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Signature Program: College And Career Prep </a:t>
            </a:r>
          </a:p>
        </p:txBody>
      </p:sp>
      <p:sp>
        <p:nvSpPr>
          <p:cNvPr id="81" name="Right Arrow 80"/>
          <p:cNvSpPr/>
          <p:nvPr/>
        </p:nvSpPr>
        <p:spPr>
          <a:xfrm rot="16200000">
            <a:off x="7243684" y="1121569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Right Arrow 81"/>
          <p:cNvSpPr/>
          <p:nvPr/>
        </p:nvSpPr>
        <p:spPr>
          <a:xfrm rot="10800000">
            <a:off x="5552082" y="577796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Right Arrow 82"/>
          <p:cNvSpPr/>
          <p:nvPr/>
        </p:nvSpPr>
        <p:spPr>
          <a:xfrm rot="10800000">
            <a:off x="3307615" y="576162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68903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7703</TotalTime>
  <Words>1320</Words>
  <Application>Microsoft Office PowerPoint</Application>
  <PresentationFormat>On-screen Show (16:9)</PresentationFormat>
  <Paragraphs>216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Berlin Sans FB Demi</vt:lpstr>
      <vt:lpstr>Bookman Old Style</vt:lpstr>
      <vt:lpstr>Calibri</vt:lpstr>
      <vt:lpstr>Impact</vt:lpstr>
      <vt:lpstr>Gill Sans MT</vt:lpstr>
      <vt:lpstr>Segoe Script</vt:lpstr>
      <vt:lpstr>Wingdings</vt:lpstr>
      <vt:lpstr>Barlow Light</vt:lpstr>
      <vt:lpstr>Times New Roman</vt:lpstr>
      <vt:lpstr>Calibri Light</vt:lpstr>
      <vt:lpstr>Barlow SemiBold</vt:lpstr>
      <vt:lpstr>Arial</vt:lpstr>
      <vt:lpstr>Lodovico template</vt:lpstr>
      <vt:lpstr>Badge</vt:lpstr>
      <vt:lpstr>WELCOME SYLVAN HILLS MIDDLE  GO TEAM MEETING</vt:lpstr>
      <vt:lpstr>PowerPoint Presentation</vt:lpstr>
      <vt:lpstr>Today’s Agenda</vt:lpstr>
      <vt:lpstr>PowerPoint Presentation</vt:lpstr>
      <vt:lpstr>Action Items</vt:lpstr>
      <vt:lpstr>PowerPoint Presentation</vt:lpstr>
      <vt:lpstr>PRINCIPAL’S REPORT</vt:lpstr>
      <vt:lpstr>New Golden Bears to the Den!</vt:lpstr>
      <vt:lpstr>PowerPoint Presentation</vt:lpstr>
      <vt:lpstr>PowerPoint Presentation</vt:lpstr>
      <vt:lpstr>SCHOOL PRIORITIES</vt:lpstr>
      <vt:lpstr>ATTENDANCE DATA</vt:lpstr>
      <vt:lpstr>ENGAGEMENT DATA </vt:lpstr>
      <vt:lpstr>ZAP ZEROES</vt:lpstr>
      <vt:lpstr>What’s New From Dr. Herring?</vt:lpstr>
      <vt:lpstr>PowerPoint Presentation</vt:lpstr>
      <vt:lpstr>Connect  with US!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Blasingame, Monica</dc:creator>
  <cp:lastModifiedBy>Miller, Sade</cp:lastModifiedBy>
  <cp:revision>60</cp:revision>
  <dcterms:modified xsi:type="dcterms:W3CDTF">2020-11-08T16:38:34Z</dcterms:modified>
</cp:coreProperties>
</file>